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1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56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6D7E44-3011-44EB-BCF5-36FD832E1C7B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4A8E655F-ACCC-4F84-8E42-1C92169843B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25C2AA-DBD4-42F6-9E53-DD992939674D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E16A-32B4-4902-8F2D-37607DC3156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C563D-0A50-4F8D-B05A-26E78880BC73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7D94-C1F5-4768-9246-B683968FAAE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97CB-5BCA-4340-806F-CF3E780BFB4C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0D2A78BB-0585-4B31-BB58-837F23ED7C2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AF1529-1A6C-4E23-AB8D-C3900A2C4040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35824-141E-408F-A125-A859DC252F5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B0C544-3BCB-4982-AAD5-10E694E6DD5E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0C4-F216-4B83-992F-7CAD180315F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78CE86-EBB0-4276-A6F8-5E7040E99959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AC0FAE45-66D3-4F35-B8E0-FD0D674957A9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17C4FA-A90A-4B83-A20D-5D16A11E2FF2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A802-6F57-4DA4-872F-473C1889D5E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D09516-AEB5-447A-89CE-50677D120408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06F0-3F08-4D8B-8BEC-F2319B57551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E19CB2-13AE-4E55-BAE5-FED0895C86C4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6B46-B758-41FF-8B67-404315ED2E6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058D31-EC6C-40AC-B4F8-730A65F10722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3D01-C8E0-4259-9F27-F8C9394BB44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DA7B663-C5B3-4380-86D8-8F36A7CC7CAD}" type="datetimeFigureOut">
              <a:rPr lang="ru-RU" smtClean="0"/>
              <a:pPr>
                <a:defRPr/>
              </a:pPr>
              <a:t>30.07.2020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BCD4C5-4773-4191-995B-C5EF931AEDFB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9328" y="298665"/>
            <a:ext cx="7105189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dirty="0" smtClean="0"/>
              <a:t>ХЕРСОНСЬКИЙ ДЕРЖАВНИЙ УНІВЕРСИТЕТ</a:t>
            </a:r>
            <a:br>
              <a:rPr lang="uk-UA" sz="3100" dirty="0" smtClean="0"/>
            </a:br>
            <a:r>
              <a:rPr lang="uk-UA" sz="3100" dirty="0" smtClean="0"/>
              <a:t>Факультет біології, географії та екології</a:t>
            </a:r>
            <a:br>
              <a:rPr lang="uk-UA" sz="3100" dirty="0" smtClean="0"/>
            </a:br>
            <a:r>
              <a:rPr lang="uk-UA" sz="3100" dirty="0" smtClean="0"/>
              <a:t>Кафедра географії та екології</a:t>
            </a:r>
            <a:r>
              <a:rPr lang="uk-UA" dirty="0" smtClean="0"/>
              <a:t/>
            </a:r>
            <a:br>
              <a:rPr lang="uk-UA" dirty="0" smtClean="0"/>
            </a:br>
            <a:endParaRPr lang="en-US" dirty="0"/>
          </a:p>
        </p:txBody>
      </p:sp>
      <p:pic>
        <p:nvPicPr>
          <p:cNvPr id="13315" name="Рисунок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56764" y="200025"/>
            <a:ext cx="2163763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422402" y="3411539"/>
            <a:ext cx="92837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Дисципліна вільного вибору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uk-UA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«Економіка природокористування»</a:t>
            </a:r>
            <a:endParaRPr lang="uk-UA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317" name="Рисунок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5" y="168275"/>
            <a:ext cx="2227263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655" y="265651"/>
            <a:ext cx="11182351" cy="4772174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400" b="1" i="1" dirty="0" smtClean="0">
                <a:solidFill>
                  <a:schemeClr val="accent1"/>
                </a:solidFill>
              </a:rPr>
              <a:t>  </a:t>
            </a:r>
            <a:r>
              <a:rPr lang="uk-UA" sz="2400" b="1" i="1" dirty="0" smtClean="0">
                <a:solidFill>
                  <a:srgbClr val="0070C0"/>
                </a:solidFill>
              </a:rPr>
              <a:t>Об’єктом</a:t>
            </a:r>
            <a:r>
              <a:rPr lang="uk-UA" sz="2400" b="1" dirty="0" smtClean="0">
                <a:solidFill>
                  <a:srgbClr val="0070C0"/>
                </a:solidFill>
              </a:rPr>
              <a:t> </a:t>
            </a:r>
            <a:r>
              <a:rPr lang="uk-UA" sz="2400" dirty="0" smtClean="0"/>
              <a:t>вивчення є </a:t>
            </a:r>
            <a:r>
              <a:rPr lang="ru-RU" sz="2400" dirty="0" err="1" smtClean="0"/>
              <a:t>еколого-економічні</a:t>
            </a:r>
            <a:r>
              <a:rPr lang="ru-RU" sz="2400" dirty="0" smtClean="0"/>
              <a:t> </a:t>
            </a:r>
            <a:r>
              <a:rPr lang="ru-RU" sz="2400" dirty="0" err="1" smtClean="0"/>
              <a:t>системи</a:t>
            </a:r>
            <a:r>
              <a:rPr lang="ru-RU" sz="2400" dirty="0" smtClean="0"/>
              <a:t> </a:t>
            </a:r>
            <a:r>
              <a:rPr lang="ru-RU" sz="2400" dirty="0" err="1" smtClean="0"/>
              <a:t>різноманітних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рівнів</a:t>
            </a:r>
            <a:r>
              <a:rPr lang="ru-RU" sz="2400" dirty="0" smtClean="0"/>
              <a:t> - </a:t>
            </a:r>
            <a:r>
              <a:rPr lang="ru-RU" sz="2400" dirty="0" err="1" smtClean="0"/>
              <a:t>природних</a:t>
            </a:r>
            <a:r>
              <a:rPr lang="ru-RU" sz="2400" dirty="0" smtClean="0"/>
              <a:t>, </a:t>
            </a:r>
            <a:r>
              <a:rPr lang="ru-RU" sz="2400" dirty="0" err="1" smtClean="0"/>
              <a:t>антропогенних</a:t>
            </a:r>
            <a:r>
              <a:rPr lang="ru-RU" sz="2400" dirty="0" smtClean="0"/>
              <a:t>, та </a:t>
            </a:r>
            <a:r>
              <a:rPr lang="ru-RU" sz="2400" dirty="0" err="1" smtClean="0"/>
              <a:t>масштабів</a:t>
            </a:r>
            <a:r>
              <a:rPr lang="ru-RU" sz="2400" dirty="0" smtClean="0"/>
              <a:t> -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місцевого</a:t>
            </a:r>
            <a:r>
              <a:rPr lang="ru-RU" sz="2400" dirty="0" smtClean="0"/>
              <a:t> до </a:t>
            </a:r>
            <a:r>
              <a:rPr lang="ru-RU" sz="2400" dirty="0" err="1" smtClean="0"/>
              <a:t>біосферного</a:t>
            </a:r>
            <a:r>
              <a:rPr lang="ru-RU" sz="2400" dirty="0" smtClean="0"/>
              <a:t>. </a:t>
            </a:r>
            <a:endParaRPr lang="uk-UA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ru-RU" sz="2400" b="1" i="1" dirty="0" smtClean="0">
                <a:solidFill>
                  <a:srgbClr val="0070C0"/>
                </a:solidFill>
              </a:rPr>
              <a:t>Предметом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/>
              <a:t>економіки природокористування є дослідження механізму суспільних відносин з приводу охорони навколишнього середовища і втягнення природних ресурсів в процес розширеного виробництва на основі досягнень науково-технічного прогресу та урахування об</a:t>
            </a:r>
            <a:r>
              <a:rPr lang="en-US" sz="2400" dirty="0" smtClean="0"/>
              <a:t>’</a:t>
            </a:r>
            <a:r>
              <a:rPr lang="uk-UA" sz="2400" dirty="0" err="1" smtClean="0"/>
              <a:t>єктивних</a:t>
            </a:r>
            <a:r>
              <a:rPr lang="uk-UA" sz="2400" dirty="0" smtClean="0"/>
              <a:t> законів розвитку біосфери.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6400" y="1554163"/>
            <a:ext cx="11582400" cy="5157188"/>
          </a:xfrm>
        </p:spPr>
        <p:txBody>
          <a:bodyPr>
            <a:normAutofit lnSpcReduction="10000"/>
          </a:bodyPr>
          <a:lstStyle/>
          <a:p>
            <a:pPr marL="0" indent="0">
              <a:buFont typeface="Wingdings 2" pitchFamily="18" charset="2"/>
              <a:buNone/>
              <a:defRPr/>
            </a:pPr>
            <a:r>
              <a:rPr lang="uk-UA" b="1" i="1" dirty="0" smtClean="0">
                <a:solidFill>
                  <a:srgbClr val="0070C0"/>
                </a:solidFill>
              </a:rPr>
              <a:t>Завдання курсу:</a:t>
            </a:r>
          </a:p>
          <a:p>
            <a:pPr marL="514350" indent="-51435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uk-UA" sz="2800" dirty="0" smtClean="0">
                <a:solidFill>
                  <a:schemeClr val="tx1"/>
                </a:solidFill>
              </a:rPr>
              <a:t>Визначення перспективних напрямів розвитку суспільного виробництва з врахуванням якості навколишнього середовища та раціонального використання природних ресурсів.</a:t>
            </a:r>
          </a:p>
          <a:p>
            <a:pPr marL="514350" indent="-51435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uk-UA" sz="2800" dirty="0" smtClean="0">
                <a:solidFill>
                  <a:schemeClr val="tx1"/>
                </a:solidFill>
              </a:rPr>
              <a:t>Прогнозування якості навколишнього середовища щодо темпів розвитку економіки країни та економічних наслідків антропогенної дії.</a:t>
            </a:r>
          </a:p>
          <a:p>
            <a:pPr marL="514350" indent="-51435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uk-UA" sz="2800" dirty="0" smtClean="0">
                <a:solidFill>
                  <a:schemeClr val="tx1"/>
                </a:solidFill>
              </a:rPr>
              <a:t>Оцінка економічних наслідків забруднення навколишнього середовища та їх впливу на показники розвитку народного господарства країни, регіонів, підприємств.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uk-UA" sz="2800" dirty="0" smtClean="0">
                <a:solidFill>
                  <a:schemeClr val="tx1"/>
                </a:solidFill>
              </a:rPr>
              <a:t>Визначення економічних методів стимулювання зменшення </a:t>
            </a:r>
            <a:r>
              <a:rPr lang="uk-UA" sz="2800" dirty="0" err="1" smtClean="0">
                <a:solidFill>
                  <a:schemeClr val="tx1"/>
                </a:solidFill>
              </a:rPr>
              <a:t>матеріально-</a:t>
            </a:r>
            <a:r>
              <a:rPr lang="uk-UA" sz="2800" dirty="0" smtClean="0">
                <a:solidFill>
                  <a:schemeClr val="tx1"/>
                </a:solidFill>
              </a:rPr>
              <a:t>, </a:t>
            </a:r>
            <a:r>
              <a:rPr lang="uk-UA" sz="2800" dirty="0" err="1" smtClean="0">
                <a:solidFill>
                  <a:schemeClr val="tx1"/>
                </a:solidFill>
              </a:rPr>
              <a:t>енерго-</a:t>
            </a:r>
            <a:r>
              <a:rPr lang="uk-UA" sz="2800" dirty="0" smtClean="0">
                <a:solidFill>
                  <a:schemeClr val="tx1"/>
                </a:solidFill>
              </a:rPr>
              <a:t> та </a:t>
            </a:r>
            <a:r>
              <a:rPr lang="uk-UA" sz="2800" dirty="0" err="1" smtClean="0">
                <a:solidFill>
                  <a:schemeClr val="tx1"/>
                </a:solidFill>
              </a:rPr>
              <a:t>екологомісткості</a:t>
            </a:r>
            <a:r>
              <a:rPr lang="uk-UA" sz="2800" dirty="0" smtClean="0">
                <a:solidFill>
                  <a:schemeClr val="tx1"/>
                </a:solidFill>
              </a:rPr>
              <a:t> виробництв.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endParaRPr lang="uk-UA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637" y="184150"/>
            <a:ext cx="11485563" cy="13388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2700" b="1" i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Мета курсу: </a:t>
            </a:r>
            <a:r>
              <a:rPr lang="uk-UA" sz="2700" dirty="0" smtClean="0">
                <a:latin typeface="+mn-lt"/>
                <a:cs typeface="Arial" panose="020B0604020202020204" pitchFamily="34" charset="0"/>
              </a:rPr>
              <a:t>одержання та використання нових знать та практичних навичок у галузі економічного регулювання процесів використання природних ресурсів та охорони навколишнього середовища.</a:t>
            </a:r>
            <a:endParaRPr lang="ru-RU" sz="2700" dirty="0"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77781" y="368480"/>
            <a:ext cx="11142663" cy="76993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uk-UA" altLang="uk-UA" sz="2400" b="1" i="1" dirty="0" smtClean="0">
                <a:solidFill>
                  <a:srgbClr val="0070C0"/>
                </a:solidFill>
              </a:rPr>
              <a:t>Програмні компетентності, що забезпечуються компонентом освітньої програми з курсу</a:t>
            </a:r>
            <a:br>
              <a:rPr lang="uk-UA" altLang="uk-UA" sz="2400" b="1" i="1" dirty="0" smtClean="0">
                <a:solidFill>
                  <a:srgbClr val="0070C0"/>
                </a:solidFill>
              </a:rPr>
            </a:br>
            <a:endParaRPr lang="ru-RU" altLang="uk-UA" sz="2400" i="1" dirty="0" smtClean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039" y="1616077"/>
            <a:ext cx="11487151" cy="4689475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b="1" i="1" dirty="0">
                <a:solidFill>
                  <a:srgbClr val="0070C0"/>
                </a:solidFill>
              </a:rPr>
              <a:t>Загальні компетентності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Font typeface="Wingdings 2" pitchFamily="18" charset="2"/>
              <a:buNone/>
              <a:defRPr/>
            </a:pPr>
            <a:r>
              <a:rPr lang="ru-RU" sz="2000" dirty="0" smtClean="0"/>
              <a:t>К01. </a:t>
            </a:r>
            <a:r>
              <a:rPr lang="ru-RU" sz="2000" dirty="0" err="1" smtClean="0"/>
              <a:t>Знання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розуміння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предметної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області</a:t>
            </a:r>
            <a:r>
              <a:rPr lang="ru-RU" sz="2000" dirty="0" smtClean="0"/>
              <a:t> </a:t>
            </a:r>
            <a:r>
              <a:rPr lang="ru-RU" sz="2000" dirty="0" err="1" smtClean="0"/>
              <a:t>та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професійної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.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ru-RU" sz="2000" dirty="0" smtClean="0"/>
              <a:t>К02. </a:t>
            </a:r>
            <a:r>
              <a:rPr lang="ru-RU" sz="2000" dirty="0" err="1" smtClean="0"/>
              <a:t>Навички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інформаційних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комунікаційних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технологій</a:t>
            </a:r>
            <a:r>
              <a:rPr lang="ru-RU" sz="2000" dirty="0" smtClean="0"/>
              <a:t>.</a:t>
            </a:r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Font typeface="Wingdings 2" pitchFamily="18" charset="2"/>
              <a:buNone/>
              <a:defRPr/>
            </a:pPr>
            <a:r>
              <a:rPr lang="ru-RU" sz="2000" dirty="0" smtClean="0"/>
              <a:t>К08. </a:t>
            </a:r>
            <a:r>
              <a:rPr lang="ru-RU" sz="2000" dirty="0" err="1" smtClean="0"/>
              <a:t>Здатність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проведення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досліджень</a:t>
            </a:r>
            <a:r>
              <a:rPr lang="ru-RU" sz="2000" dirty="0" smtClean="0"/>
              <a:t> на </a:t>
            </a:r>
            <a:r>
              <a:rPr lang="ru-RU" sz="2000" dirty="0" err="1" smtClean="0"/>
              <a:t>відповідному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рівні</a:t>
            </a:r>
            <a:r>
              <a:rPr lang="ru-RU" sz="2000" dirty="0" smtClean="0"/>
              <a:t>.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uk-UA" sz="2000" b="1" i="1" dirty="0" smtClean="0">
                <a:solidFill>
                  <a:srgbClr val="0070C0"/>
                </a:solidFill>
              </a:rPr>
              <a:t>Фахові </a:t>
            </a:r>
            <a:r>
              <a:rPr lang="uk-UA" sz="2000" b="1" i="1" dirty="0">
                <a:solidFill>
                  <a:srgbClr val="0070C0"/>
                </a:solidFill>
              </a:rPr>
              <a:t>компетентності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Font typeface="Wingdings 2" pitchFamily="18" charset="2"/>
              <a:buNone/>
              <a:defRPr/>
            </a:pPr>
            <a:r>
              <a:rPr lang="ru-RU" sz="2000" dirty="0" smtClean="0"/>
              <a:t>К16. </a:t>
            </a:r>
            <a:r>
              <a:rPr lang="ru-RU" sz="2000" dirty="0" err="1" smtClean="0"/>
              <a:t>Розуміння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основних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теоретичних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положень</a:t>
            </a:r>
            <a:r>
              <a:rPr lang="ru-RU" sz="2000" dirty="0" smtClean="0"/>
              <a:t>, </a:t>
            </a:r>
            <a:r>
              <a:rPr lang="ru-RU" sz="2000" dirty="0" err="1" smtClean="0"/>
              <a:t>концепцій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принципів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математичних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та</a:t>
            </a:r>
            <a:r>
              <a:rPr lang="ru-RU" sz="2000" dirty="0" smtClean="0"/>
              <a:t> </a:t>
            </a:r>
            <a:r>
              <a:rPr lang="ru-RU" sz="2000" dirty="0" err="1" smtClean="0"/>
              <a:t>соціально-економічних</a:t>
            </a:r>
            <a:r>
              <a:rPr lang="ru-RU" sz="2000" dirty="0" smtClean="0"/>
              <a:t> наук.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ru-RU" sz="2000" dirty="0" smtClean="0"/>
              <a:t>К18. </a:t>
            </a:r>
            <a:r>
              <a:rPr lang="ru-RU" sz="2000" dirty="0" err="1" smtClean="0"/>
              <a:t>Здатність</a:t>
            </a:r>
            <a:r>
              <a:rPr lang="ru-RU" sz="2000" dirty="0" smtClean="0"/>
              <a:t> до </a:t>
            </a:r>
            <a:r>
              <a:rPr lang="ru-RU" sz="2000" dirty="0" err="1" smtClean="0"/>
              <a:t>оцінки</a:t>
            </a:r>
            <a:r>
              <a:rPr lang="ru-RU" sz="2000" dirty="0" smtClean="0"/>
              <a:t> </a:t>
            </a:r>
            <a:r>
              <a:rPr lang="ru-RU" sz="2000" dirty="0" err="1" smtClean="0"/>
              <a:t>впливу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процесів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техногенезу</a:t>
            </a:r>
            <a:r>
              <a:rPr lang="ru-RU" sz="2000" dirty="0" smtClean="0"/>
              <a:t> на стан </a:t>
            </a:r>
            <a:r>
              <a:rPr lang="ru-RU" sz="2000" dirty="0" err="1" smtClean="0"/>
              <a:t>навколишнього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середовища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виявлення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екологічних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ризиків</a:t>
            </a:r>
            <a:r>
              <a:rPr lang="ru-RU" sz="2000" dirty="0" smtClean="0"/>
              <a:t>, </a:t>
            </a:r>
            <a:r>
              <a:rPr lang="ru-RU" sz="2000" dirty="0" err="1" smtClean="0"/>
              <a:t>пов’язаних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виробничою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діяльністю</a:t>
            </a:r>
            <a:r>
              <a:rPr lang="ru-RU" sz="2000" dirty="0" smtClean="0"/>
              <a:t>.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ru-RU" sz="2000" dirty="0" smtClean="0"/>
              <a:t>К19. </a:t>
            </a:r>
            <a:r>
              <a:rPr lang="ru-RU" sz="2000" dirty="0" err="1" smtClean="0"/>
              <a:t>Здатність</a:t>
            </a:r>
            <a:r>
              <a:rPr lang="ru-RU" sz="2000" dirty="0" smtClean="0"/>
              <a:t> до </a:t>
            </a:r>
            <a:r>
              <a:rPr lang="ru-RU" sz="2000" dirty="0" err="1" smtClean="0"/>
              <a:t>використання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основних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принципів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складових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екологічного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.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ru-RU" sz="2000" dirty="0" smtClean="0"/>
              <a:t>К22. </a:t>
            </a:r>
            <a:r>
              <a:rPr lang="ru-RU" sz="2000" dirty="0" err="1" smtClean="0"/>
              <a:t>Здатність</a:t>
            </a:r>
            <a:r>
              <a:rPr lang="ru-RU" sz="2000" dirty="0" smtClean="0"/>
              <a:t> до </a:t>
            </a:r>
            <a:r>
              <a:rPr lang="ru-RU" sz="2000" dirty="0" err="1" smtClean="0"/>
              <a:t>участі</a:t>
            </a:r>
            <a:r>
              <a:rPr lang="ru-RU" sz="2000" dirty="0" smtClean="0"/>
              <a:t> в </a:t>
            </a:r>
            <a:r>
              <a:rPr lang="ru-RU" sz="2000" dirty="0" err="1" smtClean="0"/>
              <a:t>розробці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поводження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відходами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 </a:t>
            </a:r>
            <a:r>
              <a:rPr lang="ru-RU" sz="2000" dirty="0" err="1" smtClean="0"/>
              <a:t>та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споживання</a:t>
            </a:r>
            <a:r>
              <a:rPr lang="ru-RU" sz="2000" dirty="0" smtClean="0"/>
              <a:t>.</a:t>
            </a:r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01639" y="287342"/>
            <a:ext cx="11379200" cy="585787"/>
          </a:xfrm>
        </p:spPr>
        <p:txBody>
          <a:bodyPr/>
          <a:lstStyle/>
          <a:p>
            <a:pPr eaLnBrk="1" hangingPunct="1"/>
            <a:r>
              <a:rPr lang="uk-UA" altLang="ru-RU" sz="2400" b="1" i="1" smtClean="0">
                <a:solidFill>
                  <a:srgbClr val="0070C0"/>
                </a:solidFill>
              </a:rPr>
              <a:t>Програма навчальної дисципліни</a:t>
            </a:r>
            <a:endParaRPr lang="ru-RU" altLang="ru-RU" sz="2400" i="1" smtClean="0">
              <a:solidFill>
                <a:srgbClr val="0070C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5602" y="1609729"/>
            <a:ext cx="11558588" cy="4968875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Предмет, методи та завдання </a:t>
            </a:r>
            <a:r>
              <a:rPr lang="uk-UA" sz="2000" dirty="0" err="1" smtClean="0"/>
              <a:t>“Економіки</a:t>
            </a:r>
            <a:r>
              <a:rPr lang="uk-UA" sz="2000" dirty="0" smtClean="0"/>
              <a:t> </a:t>
            </a:r>
            <a:r>
              <a:rPr lang="uk-UA" sz="2000" dirty="0" err="1" smtClean="0"/>
              <a:t>природокористування”</a:t>
            </a:r>
            <a:endParaRPr lang="uk-UA" sz="2000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Наукові основи раціонального природокористування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Економічні аспекти глобальної екологічної кризи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err="1" smtClean="0"/>
              <a:t>Еколого-економічні</a:t>
            </a:r>
            <a:r>
              <a:rPr lang="uk-UA" sz="2000" dirty="0" smtClean="0"/>
              <a:t> проблеми охорони атмосферного повітря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Раціональне використання та охорона земельних ресурсів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Лісові ресурси, їх використання, відтворення, охорона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Проблеми </a:t>
            </a:r>
            <a:r>
              <a:rPr lang="uk-UA" sz="2000" dirty="0" err="1" smtClean="0"/>
              <a:t>екологізації</a:t>
            </a:r>
            <a:r>
              <a:rPr lang="uk-UA" sz="2000" dirty="0" smtClean="0"/>
              <a:t> агропромислового виробництва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Урахування природних факторів в економічній системі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Механізми </a:t>
            </a:r>
            <a:r>
              <a:rPr lang="uk-UA" sz="2000" dirty="0" err="1" smtClean="0"/>
              <a:t>екологізації</a:t>
            </a:r>
            <a:r>
              <a:rPr lang="uk-UA" sz="2000" dirty="0" smtClean="0"/>
              <a:t> економіки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err="1" smtClean="0"/>
              <a:t>Екологізація</a:t>
            </a:r>
            <a:r>
              <a:rPr lang="uk-UA" sz="2000" dirty="0" smtClean="0"/>
              <a:t> економіки і регулювання використання природних ресурсів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err="1" smtClean="0"/>
              <a:t>Еколого-економічні</a:t>
            </a:r>
            <a:r>
              <a:rPr lang="uk-UA" sz="2000" dirty="0" smtClean="0"/>
              <a:t> інструменти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Оцінка економічного збитку від порушення середовища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000" dirty="0" smtClean="0"/>
              <a:t>Практика реалізації концепції платного природокористування в Україні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3"/>
          <p:cNvSpPr txBox="1">
            <a:spLocks noChangeArrowheads="1"/>
          </p:cNvSpPr>
          <p:nvPr/>
        </p:nvSpPr>
        <p:spPr bwMode="auto">
          <a:xfrm>
            <a:off x="1712913" y="2722566"/>
            <a:ext cx="893445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ru-RU" sz="2800" b="1" i="1" dirty="0">
                <a:solidFill>
                  <a:srgbClr val="002060"/>
                </a:solidFill>
              </a:rPr>
              <a:t>Дякуємо Вам за інтерес до курсу </a:t>
            </a:r>
            <a:endParaRPr lang="uk-UA" altLang="ru-RU" sz="2800" b="1" i="1" dirty="0" smtClean="0">
              <a:solidFill>
                <a:srgbClr val="002060"/>
              </a:solidFill>
            </a:endParaRPr>
          </a:p>
          <a:p>
            <a:pPr algn="ctr"/>
            <a:r>
              <a:rPr lang="uk-UA" altLang="ru-RU" sz="2800" b="1" i="1" dirty="0" smtClean="0">
                <a:solidFill>
                  <a:srgbClr val="002060"/>
                </a:solidFill>
              </a:rPr>
              <a:t>«Економіка природокористування»!</a:t>
            </a:r>
            <a:endParaRPr lang="ru-RU" altLang="ru-RU" sz="28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</TotalTime>
  <Words>318</Words>
  <Application>Microsoft Office PowerPoint</Application>
  <PresentationFormat>Произвольный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ХЕРСОНСЬКИЙ ДЕРЖАВНИЙ УНІВЕРСИТЕТ Факультет біології, географії та екології Кафедра географії та екології </vt:lpstr>
      <vt:lpstr>Слайд 2</vt:lpstr>
      <vt:lpstr>Слайд 3</vt:lpstr>
      <vt:lpstr>Програмні компетентності, що забезпечуються компонентом освітньої програми з курсу </vt:lpstr>
      <vt:lpstr>Програма навчальної дисципліни</vt:lpstr>
      <vt:lpstr>Слайд 6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</dc:title>
  <dc:creator>Дмитрий Зинченко</dc:creator>
  <cp:lastModifiedBy>YUPetrova</cp:lastModifiedBy>
  <cp:revision>57</cp:revision>
  <dcterms:created xsi:type="dcterms:W3CDTF">2020-06-21T15:48:04Z</dcterms:created>
  <dcterms:modified xsi:type="dcterms:W3CDTF">2020-07-30T11:16:07Z</dcterms:modified>
</cp:coreProperties>
</file>